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258" r:id="rId3"/>
    <p:sldId id="260" r:id="rId4"/>
    <p:sldId id="261" r:id="rId5"/>
    <p:sldId id="286" r:id="rId6"/>
    <p:sldId id="290" r:id="rId7"/>
    <p:sldId id="288" r:id="rId8"/>
    <p:sldId id="289" r:id="rId9"/>
    <p:sldId id="262" r:id="rId10"/>
    <p:sldId id="281" r:id="rId11"/>
    <p:sldId id="284" r:id="rId12"/>
    <p:sldId id="283" r:id="rId13"/>
    <p:sldId id="285" r:id="rId14"/>
    <p:sldId id="278" r:id="rId15"/>
    <p:sldId id="279" r:id="rId16"/>
    <p:sldId id="265" r:id="rId17"/>
    <p:sldId id="266" r:id="rId18"/>
    <p:sldId id="267" r:id="rId19"/>
    <p:sldId id="268" r:id="rId20"/>
    <p:sldId id="271" r:id="rId21"/>
    <p:sldId id="275" r:id="rId22"/>
    <p:sldId id="272" r:id="rId23"/>
    <p:sldId id="274" r:id="rId24"/>
    <p:sldId id="273" r:id="rId25"/>
    <p:sldId id="280" r:id="rId26"/>
  </p:sldIdLst>
  <p:sldSz cx="9906000" cy="6858000" type="A4"/>
  <p:notesSz cx="6858000" cy="9144000"/>
  <p:custDataLst>
    <p:tags r:id="rId2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seite" id="{078D5FF3-382D-B247-8FCF-9AA176C121A2}">
          <p14:sldIdLst>
            <p14:sldId id="257"/>
          </p14:sldIdLst>
        </p14:section>
        <p14:section name="Inhalt" id="{5BCEAD1C-8D93-C444-82ED-F289CA6E8BED}">
          <p14:sldIdLst>
            <p14:sldId id="258"/>
          </p14:sldIdLst>
        </p14:section>
        <p14:section name="Ausbildung" id="{BE4A3A7F-2327-1F4E-99DF-DEFEC36B7787}">
          <p14:sldIdLst>
            <p14:sldId id="260"/>
            <p14:sldId id="261"/>
            <p14:sldId id="286"/>
            <p14:sldId id="290"/>
            <p14:sldId id="288"/>
            <p14:sldId id="289"/>
          </p14:sldIdLst>
        </p14:section>
        <p14:section name="Aufgabenstellung" id="{0BFE547C-CBB7-034F-9E1B-98543B3DF49E}">
          <p14:sldIdLst>
            <p14:sldId id="262"/>
          </p14:sldIdLst>
        </p14:section>
        <p14:section name="Datenstruktur" id="{1E7E20C4-73DC-8142-99A6-C5548B3C0EFA}">
          <p14:sldIdLst>
            <p14:sldId id="281"/>
            <p14:sldId id="284"/>
            <p14:sldId id="283"/>
            <p14:sldId id="285"/>
            <p14:sldId id="278"/>
            <p14:sldId id="279"/>
          </p14:sldIdLst>
        </p14:section>
        <p14:section name="Algorithmen" id="{ADAA71C4-90CF-FC40-8E86-8398B25BE6ED}">
          <p14:sldIdLst>
            <p14:sldId id="265"/>
            <p14:sldId id="266"/>
            <p14:sldId id="267"/>
            <p14:sldId id="268"/>
            <p14:sldId id="271"/>
            <p14:sldId id="275"/>
            <p14:sldId id="272"/>
            <p14:sldId id="274"/>
            <p14:sldId id="273"/>
          </p14:sldIdLst>
        </p14:section>
        <p14:section name="Implementation" id="{7C990D23-BE05-6343-9A9A-DF12B50CDE10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pos="2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DC0000"/>
    <a:srgbClr val="C8C8C8"/>
    <a:srgbClr val="969696"/>
    <a:srgbClr val="646464"/>
    <a:srgbClr val="000000"/>
    <a:srgbClr val="B3D3E9"/>
    <a:srgbClr val="80B6DA"/>
    <a:srgbClr val="4D99CC"/>
    <a:srgbClr val="006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2" autoAdjust="0"/>
    <p:restoredTop sz="94558"/>
  </p:normalViewPr>
  <p:slideViewPr>
    <p:cSldViewPr>
      <p:cViewPr>
        <p:scale>
          <a:sx n="185" d="100"/>
          <a:sy n="185" d="100"/>
        </p:scale>
        <p:origin x="3120" y="704"/>
      </p:cViewPr>
      <p:guideLst>
        <p:guide orient="horz" pos="618"/>
        <p:guide pos="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tags" Target="tags/tag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BF4AE-4040-4342-9A62-CCDBC8BE1208}" type="datetimeFigureOut">
              <a:rPr lang="de-DE" smtClean="0"/>
              <a:t>30.05.18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52E60-D22E-1542-87EC-2A102CBBF8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6675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2E60-D22E-1542-87EC-2A102CBBF8C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414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2E60-D22E-1542-87EC-2A102CBBF8C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2945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2E60-D22E-1542-87EC-2A102CBBF8C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7184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2E60-D22E-1542-87EC-2A102CBBF8C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5850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2E60-D22E-1542-87EC-2A102CBBF8C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26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2E60-D22E-1542-87EC-2A102CBBF8C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022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2E60-D22E-1542-87EC-2A102CBBF8C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785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2E60-D22E-1542-87EC-2A102CBBF8C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985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2E60-D22E-1542-87EC-2A102CBBF8C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027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71850" y="1079500"/>
            <a:ext cx="6311900" cy="1439863"/>
          </a:xfrm>
        </p:spPr>
        <p:txBody>
          <a:bodyPr rIns="468000" bIns="72000"/>
          <a:lstStyle>
            <a:lvl1pPr>
              <a:defRPr sz="2600"/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71850" y="2646363"/>
            <a:ext cx="6311900" cy="320357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72000" rIns="342000"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84996" name="Line 4"/>
          <p:cNvSpPr>
            <a:spLocks noChangeShapeType="1"/>
          </p:cNvSpPr>
          <p:nvPr/>
        </p:nvSpPr>
        <p:spPr bwMode="auto">
          <a:xfrm>
            <a:off x="3371850" y="2578100"/>
            <a:ext cx="6311900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03" name="Line 11"/>
          <p:cNvSpPr>
            <a:spLocks noChangeShapeType="1"/>
          </p:cNvSpPr>
          <p:nvPr/>
        </p:nvSpPr>
        <p:spPr bwMode="auto">
          <a:xfrm flipH="1">
            <a:off x="217488" y="773113"/>
            <a:ext cx="9466262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09" name="Line 17"/>
          <p:cNvSpPr>
            <a:spLocks noChangeShapeType="1"/>
          </p:cNvSpPr>
          <p:nvPr/>
        </p:nvSpPr>
        <p:spPr bwMode="auto">
          <a:xfrm flipH="1">
            <a:off x="217488" y="5930900"/>
            <a:ext cx="9466262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85097" name="Picture 105" descr="neu-WZL-RWTH_Aachen-HKS-44_20cm-brei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3" y="6022975"/>
            <a:ext cx="1908175" cy="52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098" name="Text Box 106"/>
          <p:cNvSpPr txBox="1">
            <a:spLocks noChangeArrowheads="1"/>
          </p:cNvSpPr>
          <p:nvPr/>
        </p:nvSpPr>
        <p:spPr bwMode="auto">
          <a:xfrm>
            <a:off x="217488" y="5991225"/>
            <a:ext cx="1454150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0"/>
          <a:lstStyle>
            <a:lvl1pPr defTabSz="1042988">
              <a:defRPr>
                <a:solidFill>
                  <a:schemeClr val="tx1"/>
                </a:solidFill>
                <a:latin typeface="Arial" charset="0"/>
              </a:defRPr>
            </a:lvl1pPr>
            <a:lvl2pPr marL="522288" defTabSz="1042988">
              <a:defRPr>
                <a:solidFill>
                  <a:schemeClr val="tx1"/>
                </a:solidFill>
                <a:latin typeface="Arial" charset="0"/>
              </a:defRPr>
            </a:lvl2pPr>
            <a:lvl3pPr marL="1042988" defTabSz="1042988">
              <a:defRPr>
                <a:solidFill>
                  <a:schemeClr val="tx1"/>
                </a:solidFill>
                <a:latin typeface="Arial" charset="0"/>
              </a:defRPr>
            </a:lvl3pPr>
            <a:lvl4pPr marL="1565275" defTabSz="1042988">
              <a:defRPr>
                <a:solidFill>
                  <a:schemeClr val="tx1"/>
                </a:solidFill>
                <a:latin typeface="Arial" charset="0"/>
              </a:defRPr>
            </a:lvl4pPr>
            <a:lvl5pPr marL="2085975" defTabSz="1042988">
              <a:defRPr>
                <a:solidFill>
                  <a:schemeClr val="tx1"/>
                </a:solidFill>
                <a:latin typeface="Arial" charset="0"/>
              </a:defRPr>
            </a:lvl5pPr>
            <a:lvl6pPr marL="25431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003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575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147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/>
            <a:r>
              <a:rPr lang="en-US" sz="1000" b="1">
                <a:cs typeface="Arial" charset="0"/>
              </a:rPr>
              <a:t>©</a:t>
            </a:r>
            <a:r>
              <a:rPr lang="en-US" sz="1000" b="1"/>
              <a:t> </a:t>
            </a:r>
            <a:r>
              <a:rPr lang="en-US" sz="1000"/>
              <a:t>WZL/Fraunhofer IPT</a:t>
            </a:r>
            <a:endParaRPr lang="de-DE" sz="1000"/>
          </a:p>
        </p:txBody>
      </p:sp>
      <p:pic>
        <p:nvPicPr>
          <p:cNvPr id="85099" name="Picture 107" descr="ipt_59mm_rgb_fol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5" y="6022975"/>
            <a:ext cx="2143125" cy="58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29484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71850" y="863600"/>
            <a:ext cx="3079750" cy="497681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604000" y="863600"/>
            <a:ext cx="3079750" cy="497681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91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e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7488" y="0"/>
            <a:ext cx="946785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287354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71850" y="863600"/>
            <a:ext cx="6311900" cy="497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3981" name="Line 13"/>
          <p:cNvSpPr>
            <a:spLocks noChangeShapeType="1"/>
          </p:cNvSpPr>
          <p:nvPr/>
        </p:nvSpPr>
        <p:spPr bwMode="auto">
          <a:xfrm flipH="1">
            <a:off x="217488" y="773113"/>
            <a:ext cx="9466262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983" name="Line 15"/>
          <p:cNvSpPr>
            <a:spLocks noChangeShapeType="1"/>
          </p:cNvSpPr>
          <p:nvPr/>
        </p:nvSpPr>
        <p:spPr bwMode="auto">
          <a:xfrm flipH="1">
            <a:off x="215900" y="5930900"/>
            <a:ext cx="9464675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4089" name="Text Box 121"/>
          <p:cNvSpPr txBox="1">
            <a:spLocks noChangeArrowheads="1"/>
          </p:cNvSpPr>
          <p:nvPr/>
        </p:nvSpPr>
        <p:spPr bwMode="auto">
          <a:xfrm>
            <a:off x="8361363" y="5991225"/>
            <a:ext cx="1322387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0"/>
          <a:lstStyle>
            <a:lvl1pPr defTabSz="1042988">
              <a:defRPr>
                <a:solidFill>
                  <a:schemeClr val="tx1"/>
                </a:solidFill>
                <a:latin typeface="Arial" charset="0"/>
              </a:defRPr>
            </a:lvl1pPr>
            <a:lvl2pPr marL="522288" defTabSz="1042988">
              <a:defRPr>
                <a:solidFill>
                  <a:schemeClr val="tx1"/>
                </a:solidFill>
                <a:latin typeface="Arial" charset="0"/>
              </a:defRPr>
            </a:lvl2pPr>
            <a:lvl3pPr marL="1042988" defTabSz="1042988">
              <a:defRPr>
                <a:solidFill>
                  <a:schemeClr val="tx1"/>
                </a:solidFill>
                <a:latin typeface="Arial" charset="0"/>
              </a:defRPr>
            </a:lvl3pPr>
            <a:lvl4pPr marL="1565275" defTabSz="1042988">
              <a:defRPr>
                <a:solidFill>
                  <a:schemeClr val="tx1"/>
                </a:solidFill>
                <a:latin typeface="Arial" charset="0"/>
              </a:defRPr>
            </a:lvl4pPr>
            <a:lvl5pPr marL="2085975" defTabSz="1042988">
              <a:defRPr>
                <a:solidFill>
                  <a:schemeClr val="tx1"/>
                </a:solidFill>
                <a:latin typeface="Arial" charset="0"/>
              </a:defRPr>
            </a:lvl5pPr>
            <a:lvl6pPr marL="25431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003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575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147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Aft>
                <a:spcPct val="30000"/>
              </a:spcAft>
            </a:pPr>
            <a:r>
              <a:rPr lang="de-DE" sz="1000"/>
              <a:t>Seite </a:t>
            </a:r>
            <a:fld id="{00C3FF0A-3B1C-460E-B60F-EC504E0555AB}" type="slidenum">
              <a:rPr lang="de-DE" sz="1000"/>
              <a:pPr algn="r">
                <a:spcAft>
                  <a:spcPct val="30000"/>
                </a:spcAft>
              </a:pPr>
              <a:t>‹Nr.›</a:t>
            </a:fld>
            <a:endParaRPr lang="de-DE" sz="1000"/>
          </a:p>
        </p:txBody>
      </p:sp>
      <p:pic>
        <p:nvPicPr>
          <p:cNvPr id="84091" name="Picture 123" descr="neu-WZL-RWTH_Aachen-HKS-44_20cm-brei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3" y="6022975"/>
            <a:ext cx="1908175" cy="52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092" name="Text Box 124"/>
          <p:cNvSpPr txBox="1">
            <a:spLocks noChangeArrowheads="1"/>
          </p:cNvSpPr>
          <p:nvPr/>
        </p:nvSpPr>
        <p:spPr bwMode="auto">
          <a:xfrm>
            <a:off x="217488" y="5991225"/>
            <a:ext cx="1454150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0"/>
          <a:lstStyle>
            <a:lvl1pPr defTabSz="1042988">
              <a:defRPr>
                <a:solidFill>
                  <a:schemeClr val="tx1"/>
                </a:solidFill>
                <a:latin typeface="Arial" charset="0"/>
              </a:defRPr>
            </a:lvl1pPr>
            <a:lvl2pPr marL="522288" defTabSz="1042988">
              <a:defRPr>
                <a:solidFill>
                  <a:schemeClr val="tx1"/>
                </a:solidFill>
                <a:latin typeface="Arial" charset="0"/>
              </a:defRPr>
            </a:lvl2pPr>
            <a:lvl3pPr marL="1042988" defTabSz="1042988">
              <a:defRPr>
                <a:solidFill>
                  <a:schemeClr val="tx1"/>
                </a:solidFill>
                <a:latin typeface="Arial" charset="0"/>
              </a:defRPr>
            </a:lvl3pPr>
            <a:lvl4pPr marL="1565275" defTabSz="1042988">
              <a:defRPr>
                <a:solidFill>
                  <a:schemeClr val="tx1"/>
                </a:solidFill>
                <a:latin typeface="Arial" charset="0"/>
              </a:defRPr>
            </a:lvl4pPr>
            <a:lvl5pPr marL="2085975" defTabSz="1042988">
              <a:defRPr>
                <a:solidFill>
                  <a:schemeClr val="tx1"/>
                </a:solidFill>
                <a:latin typeface="Arial" charset="0"/>
              </a:defRPr>
            </a:lvl5pPr>
            <a:lvl6pPr marL="25431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003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575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147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/>
            <a:r>
              <a:rPr lang="en-US" sz="1000" b="1">
                <a:cs typeface="Arial" charset="0"/>
              </a:rPr>
              <a:t>©</a:t>
            </a:r>
            <a:r>
              <a:rPr lang="en-US" sz="1000" b="1"/>
              <a:t> </a:t>
            </a:r>
            <a:r>
              <a:rPr lang="en-US" sz="1000"/>
              <a:t>WZL/Fraunhofer IPT</a:t>
            </a:r>
            <a:endParaRPr lang="de-DE" sz="1000"/>
          </a:p>
        </p:txBody>
      </p:sp>
      <p:pic>
        <p:nvPicPr>
          <p:cNvPr id="84093" name="Picture 125" descr="ipt_59mm_rgb_foli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5" y="6022975"/>
            <a:ext cx="2143125" cy="58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266700" indent="-266700" algn="l" rtl="0" eaLnBrk="1" fontAlgn="base" hangingPunct="1">
        <a:spcBef>
          <a:spcPct val="30000"/>
        </a:spcBef>
        <a:spcAft>
          <a:spcPct val="20000"/>
        </a:spcAft>
        <a:buClr>
          <a:srgbClr val="006DB6"/>
        </a:buClr>
        <a:buSzPct val="90000"/>
        <a:buFont typeface="Wingdings" pitchFamily="2" charset="2"/>
        <a:buChar char="n"/>
        <a:tabLst>
          <a:tab pos="266700" algn="l"/>
          <a:tab pos="631825" algn="l"/>
          <a:tab pos="981075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631825" indent="-185738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Arial" charset="0"/>
        <a:buChar char="–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2pPr>
      <a:lvl3pPr marL="981075" indent="-1698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3pPr>
      <a:lvl4pPr marL="1431925" indent="-173038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4pPr>
      <a:lvl5pPr marL="17938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5pPr>
      <a:lvl6pPr marL="22510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6pPr>
      <a:lvl7pPr marL="27082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7pPr>
      <a:lvl8pPr marL="31654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8pPr>
      <a:lvl9pPr marL="36226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4.tiff"/><Relationship Id="rId5" Type="http://schemas.openxmlformats.org/officeDocument/2006/relationships/image" Target="../media/image10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4.tiff"/><Relationship Id="rId5" Type="http://schemas.openxmlformats.org/officeDocument/2006/relationships/image" Target="../media/image10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12.tiff"/><Relationship Id="rId9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4.tiff"/><Relationship Id="rId5" Type="http://schemas.openxmlformats.org/officeDocument/2006/relationships/image" Target="../media/image10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14.tiff"/><Relationship Id="rId9" Type="http://schemas.openxmlformats.org/officeDocument/2006/relationships/image" Target="../media/image15.png"/><Relationship Id="rId10" Type="http://schemas.openxmlformats.org/officeDocument/2006/relationships/image" Target="../media/image12.tiff"/><Relationship Id="rId11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IHK Abschlussprüfung Sommer 2018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Entwicklung eines Softwaresystems</a:t>
            </a:r>
          </a:p>
          <a:p>
            <a:endParaRPr lang="de-DE" dirty="0"/>
          </a:p>
          <a:p>
            <a:r>
              <a:rPr lang="de-DE" dirty="0"/>
              <a:t>Thema: Netzplanerstellung</a:t>
            </a:r>
          </a:p>
          <a:p>
            <a:endParaRPr lang="de-DE" dirty="0"/>
          </a:p>
          <a:p>
            <a:r>
              <a:rPr lang="de-DE" dirty="0"/>
              <a:t>Martin Leonard Haufs</a:t>
            </a:r>
          </a:p>
        </p:txBody>
      </p:sp>
    </p:spTree>
    <p:extLst>
      <p:ext uri="{BB962C8B-B14F-4D97-AF65-F5344CB8AC3E}">
        <p14:creationId xmlns:p14="http://schemas.microsoft.com/office/powerpoint/2010/main" val="75896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8" y="880326"/>
            <a:ext cx="2252313" cy="501924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Klassenstruktur - Datenmodell</a:t>
            </a:r>
          </a:p>
        </p:txBody>
      </p:sp>
      <p:grpSp>
        <p:nvGrpSpPr>
          <p:cNvPr id="28" name="Gruppierung 27"/>
          <p:cNvGrpSpPr/>
          <p:nvPr/>
        </p:nvGrpSpPr>
        <p:grpSpPr>
          <a:xfrm>
            <a:off x="217488" y="880326"/>
            <a:ext cx="8695952" cy="3732902"/>
            <a:chOff x="217488" y="880326"/>
            <a:chExt cx="8695952" cy="3732902"/>
          </a:xfrm>
        </p:grpSpPr>
        <p:pic>
          <p:nvPicPr>
            <p:cNvPr id="18" name="Bild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82" r="1811" b="62646"/>
            <a:stretch/>
          </p:blipFill>
          <p:spPr>
            <a:xfrm>
              <a:off x="3907806" y="1242317"/>
              <a:ext cx="5005633" cy="3370911"/>
            </a:xfrm>
            <a:prstGeom prst="rect">
              <a:avLst/>
            </a:prstGeom>
          </p:spPr>
        </p:pic>
        <p:sp>
          <p:nvSpPr>
            <p:cNvPr id="10" name="Rechteck 9"/>
            <p:cNvSpPr/>
            <p:nvPr/>
          </p:nvSpPr>
          <p:spPr bwMode="auto">
            <a:xfrm>
              <a:off x="3944888" y="1242316"/>
              <a:ext cx="4968552" cy="3351925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" name="Rechteck 3"/>
            <p:cNvSpPr/>
            <p:nvPr/>
          </p:nvSpPr>
          <p:spPr bwMode="auto">
            <a:xfrm>
              <a:off x="217488" y="880326"/>
              <a:ext cx="2215232" cy="1900602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1" name="Gerade Verbindung 10"/>
            <p:cNvCxnSpPr/>
            <p:nvPr/>
          </p:nvCxnSpPr>
          <p:spPr bwMode="auto">
            <a:xfrm>
              <a:off x="2432720" y="880326"/>
              <a:ext cx="1512168" cy="361989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/>
          </p:nvCxnSpPr>
          <p:spPr bwMode="auto">
            <a:xfrm>
              <a:off x="2432720" y="2780928"/>
              <a:ext cx="1512168" cy="1813313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0344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8" y="880326"/>
            <a:ext cx="2252313" cy="501924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Klassenstruktur - Datenmodell</a:t>
            </a:r>
          </a:p>
        </p:txBody>
      </p:sp>
      <p:grpSp>
        <p:nvGrpSpPr>
          <p:cNvPr id="6" name="Gruppierung 5"/>
          <p:cNvGrpSpPr/>
          <p:nvPr/>
        </p:nvGrpSpPr>
        <p:grpSpPr>
          <a:xfrm>
            <a:off x="224760" y="887333"/>
            <a:ext cx="8353579" cy="5019248"/>
            <a:chOff x="224760" y="887333"/>
            <a:chExt cx="8353579" cy="5019248"/>
          </a:xfrm>
        </p:grpSpPr>
        <p:pic>
          <p:nvPicPr>
            <p:cNvPr id="18" name="Bild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" t="37760" r="-659" b="314"/>
            <a:stretch/>
          </p:blipFill>
          <p:spPr>
            <a:xfrm>
              <a:off x="4951413" y="887333"/>
              <a:ext cx="3626926" cy="5005234"/>
            </a:xfrm>
            <a:prstGeom prst="rect">
              <a:avLst/>
            </a:prstGeom>
          </p:spPr>
        </p:pic>
        <p:sp>
          <p:nvSpPr>
            <p:cNvPr id="4" name="Rechteck 3"/>
            <p:cNvSpPr/>
            <p:nvPr/>
          </p:nvSpPr>
          <p:spPr bwMode="auto">
            <a:xfrm>
              <a:off x="224760" y="2769228"/>
              <a:ext cx="2215232" cy="3130345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1" name="Gerade Verbindung 10"/>
            <p:cNvCxnSpPr/>
            <p:nvPr/>
          </p:nvCxnSpPr>
          <p:spPr bwMode="auto">
            <a:xfrm flipV="1">
              <a:off x="2432720" y="5892567"/>
              <a:ext cx="2518693" cy="14014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/>
          </p:nvCxnSpPr>
          <p:spPr bwMode="auto">
            <a:xfrm flipV="1">
              <a:off x="2432720" y="887333"/>
              <a:ext cx="2518693" cy="1893595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10" name="Rechteck 9"/>
          <p:cNvSpPr/>
          <p:nvPr/>
        </p:nvSpPr>
        <p:spPr bwMode="auto">
          <a:xfrm>
            <a:off x="4951413" y="887333"/>
            <a:ext cx="3529980" cy="5005234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03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Klassenstruktur - Datenmodell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5" y="764704"/>
            <a:ext cx="2932151" cy="5157192"/>
          </a:xfrm>
          <a:prstGeom prst="rect">
            <a:avLst/>
          </a:prstGeom>
        </p:spPr>
      </p:pic>
      <p:grpSp>
        <p:nvGrpSpPr>
          <p:cNvPr id="28" name="Gruppierung 27"/>
          <p:cNvGrpSpPr/>
          <p:nvPr/>
        </p:nvGrpSpPr>
        <p:grpSpPr>
          <a:xfrm>
            <a:off x="212916" y="1267695"/>
            <a:ext cx="9060564" cy="2664297"/>
            <a:chOff x="212916" y="1340768"/>
            <a:chExt cx="9060564" cy="2664297"/>
          </a:xfrm>
        </p:grpSpPr>
        <p:pic>
          <p:nvPicPr>
            <p:cNvPr id="25" name="Bild 2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55" r="1974" b="61620"/>
            <a:stretch/>
          </p:blipFill>
          <p:spPr>
            <a:xfrm>
              <a:off x="4194326" y="1460130"/>
              <a:ext cx="5079154" cy="2544934"/>
            </a:xfrm>
            <a:prstGeom prst="rect">
              <a:avLst/>
            </a:prstGeom>
          </p:spPr>
        </p:pic>
        <p:sp>
          <p:nvSpPr>
            <p:cNvPr id="18" name="Rechteck 17"/>
            <p:cNvSpPr/>
            <p:nvPr/>
          </p:nvSpPr>
          <p:spPr bwMode="auto">
            <a:xfrm>
              <a:off x="212916" y="1340768"/>
              <a:ext cx="2867875" cy="1512168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9" name="Gerade Verbindung 18"/>
            <p:cNvCxnSpPr/>
            <p:nvPr/>
          </p:nvCxnSpPr>
          <p:spPr bwMode="auto">
            <a:xfrm>
              <a:off x="3080791" y="1340768"/>
              <a:ext cx="1152129" cy="108907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/>
          </p:nvCxnSpPr>
          <p:spPr bwMode="auto">
            <a:xfrm>
              <a:off x="3080791" y="2852936"/>
              <a:ext cx="1152129" cy="1152128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1" name="Rechteck 20"/>
            <p:cNvSpPr/>
            <p:nvPr/>
          </p:nvSpPr>
          <p:spPr bwMode="auto">
            <a:xfrm>
              <a:off x="4232920" y="1449675"/>
              <a:ext cx="5040560" cy="255539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94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Klassenstruktur - Datenmodell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764704"/>
            <a:ext cx="2932151" cy="5157192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73" r="1974" b="-8"/>
          <a:stretch/>
        </p:blipFill>
        <p:spPr>
          <a:xfrm>
            <a:off x="4282432" y="907655"/>
            <a:ext cx="4316323" cy="4680520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 bwMode="auto">
          <a:xfrm>
            <a:off x="234035" y="2790745"/>
            <a:ext cx="2867875" cy="3085462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Gerade Verbindung 18"/>
          <p:cNvCxnSpPr/>
          <p:nvPr/>
        </p:nvCxnSpPr>
        <p:spPr bwMode="auto">
          <a:xfrm flipV="1">
            <a:off x="3097338" y="907655"/>
            <a:ext cx="1224137" cy="1883091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" name="Gerade Verbindung 19"/>
          <p:cNvCxnSpPr/>
          <p:nvPr/>
        </p:nvCxnSpPr>
        <p:spPr bwMode="auto">
          <a:xfrm flipV="1">
            <a:off x="3097338" y="5516166"/>
            <a:ext cx="1224137" cy="360041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" name="Rechteck 20"/>
          <p:cNvSpPr/>
          <p:nvPr/>
        </p:nvSpPr>
        <p:spPr bwMode="auto">
          <a:xfrm>
            <a:off x="4321475" y="907655"/>
            <a:ext cx="4277280" cy="4608511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7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Klassenstruktur - Controller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63" y="836712"/>
            <a:ext cx="41021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7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Klassenstruktur </a:t>
            </a:r>
            <a:r>
              <a:rPr lang="mr-IN" dirty="0"/>
              <a:t>–</a:t>
            </a:r>
            <a:r>
              <a:rPr lang="de-DE" dirty="0"/>
              <a:t> Eingabe &amp; Ausgabe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52" y="1124744"/>
            <a:ext cx="2959367" cy="3691582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615982"/>
            <a:ext cx="5088738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9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Algorithmus</a:t>
            </a:r>
            <a:br>
              <a:rPr lang="de-DE" dirty="0"/>
            </a:br>
            <a:r>
              <a:rPr lang="de-DE" dirty="0"/>
              <a:t>a) Vorwärtsrechnung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858692"/>
            <a:ext cx="3771295" cy="391601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Durchlaufen des Graphen von den Starpunkten </a:t>
            </a:r>
            <a:r>
              <a:rPr lang="is-IS" dirty="0"/>
              <a:t>→ </a:t>
            </a:r>
            <a:r>
              <a:rPr lang="de-DE" dirty="0"/>
              <a:t>Endpunkten</a:t>
            </a:r>
          </a:p>
          <a:p>
            <a:r>
              <a:rPr lang="de-DE" dirty="0"/>
              <a:t>Startknoten hat FAZ = 0</a:t>
            </a:r>
          </a:p>
          <a:p>
            <a:r>
              <a:rPr lang="de-DE" dirty="0"/>
              <a:t>FEZ = FAZ + Dauer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Größter FEZ eines Vorgängers ist FAZ des Nachfolgers</a:t>
            </a: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90" y="3833153"/>
            <a:ext cx="4460163" cy="1828456"/>
          </a:xfrm>
          <a:prstGeom prst="rect">
            <a:avLst/>
          </a:prstGeom>
        </p:spPr>
      </p:pic>
      <p:grpSp>
        <p:nvGrpSpPr>
          <p:cNvPr id="21" name="Gruppierung 20"/>
          <p:cNvGrpSpPr/>
          <p:nvPr/>
        </p:nvGrpSpPr>
        <p:grpSpPr>
          <a:xfrm>
            <a:off x="7445613" y="4501394"/>
            <a:ext cx="2345478" cy="1177277"/>
            <a:chOff x="7445613" y="4501394"/>
            <a:chExt cx="2345478" cy="1177277"/>
          </a:xfrm>
        </p:grpSpPr>
        <p:sp>
          <p:nvSpPr>
            <p:cNvPr id="19" name="Abgerundetes Rechteck 18"/>
            <p:cNvSpPr/>
            <p:nvPr/>
          </p:nvSpPr>
          <p:spPr bwMode="auto">
            <a:xfrm>
              <a:off x="7445613" y="4501394"/>
              <a:ext cx="2345478" cy="1169551"/>
            </a:xfrm>
            <a:prstGeom prst="roundRect">
              <a:avLst/>
            </a:prstGeom>
            <a:solidFill>
              <a:srgbClr val="DDDDDD"/>
            </a:solidFill>
            <a:ln w="1079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628650" marR="0" lvl="1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lang="de-DE" sz="1000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7481617" y="4509120"/>
              <a:ext cx="227347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Dauer (D)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Frühester Anfangszeitpunkt (FAZ)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Frühester Endzeitpunkt (FEZ)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Spätester Anfangszeitpunkt (SAZ)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Spätester Endzeitpunkt (SEZ)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Gesamtpuffer (GP)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Freier Puffer (FP)</a:t>
              </a:r>
            </a:p>
          </p:txBody>
        </p:sp>
      </p:grpSp>
      <p:pic>
        <p:nvPicPr>
          <p:cNvPr id="4" name="Bild 7">
            <a:extLst>
              <a:ext uri="{FF2B5EF4-FFF2-40B4-BE49-F238E27FC236}">
                <a16:creationId xmlns:a16="http://schemas.microsoft.com/office/drawing/2014/main" xmlns="" id="{2CFF204A-4C96-114C-8139-1336B92A9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613" y="3819599"/>
            <a:ext cx="2211259" cy="57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6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Algorithmus </a:t>
            </a:r>
            <a:br>
              <a:rPr lang="de-DE" dirty="0"/>
            </a:br>
            <a:r>
              <a:rPr lang="de-DE" dirty="0"/>
              <a:t>b) Rückwärtsrechnung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217488" y="855090"/>
            <a:ext cx="4802758" cy="257391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Durchlaufen des Graphen von den Endpunkten </a:t>
            </a:r>
            <a:r>
              <a:rPr lang="is-IS" dirty="0"/>
              <a:t>→ Startpunkten</a:t>
            </a:r>
            <a:endParaRPr lang="de-DE" dirty="0"/>
          </a:p>
          <a:p>
            <a:r>
              <a:rPr lang="de-DE" dirty="0"/>
              <a:t>Endknoten haben SEZ = FEZ</a:t>
            </a:r>
          </a:p>
          <a:p>
            <a:r>
              <a:rPr lang="de-DE" dirty="0"/>
              <a:t>SAZ = SEZ </a:t>
            </a:r>
            <a:r>
              <a:rPr lang="mr-IN" dirty="0"/>
              <a:t>–</a:t>
            </a:r>
            <a:r>
              <a:rPr lang="de-DE" dirty="0"/>
              <a:t> Dauer</a:t>
            </a:r>
          </a:p>
          <a:p>
            <a:endParaRPr lang="de-DE" dirty="0"/>
          </a:p>
          <a:p>
            <a:r>
              <a:rPr lang="de-DE" dirty="0"/>
              <a:t>SEZ eines Knotens ist der</a:t>
            </a:r>
            <a:br>
              <a:rPr lang="de-DE" dirty="0"/>
            </a:br>
            <a:r>
              <a:rPr lang="de-DE" dirty="0"/>
              <a:t>minimale SAZ der Nachfolgeknoten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612" y="3827000"/>
            <a:ext cx="2121591" cy="553175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77" y="3827000"/>
            <a:ext cx="5375647" cy="2004903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>
            <a:off x="7445613" y="4501394"/>
            <a:ext cx="2345478" cy="1177277"/>
            <a:chOff x="7445613" y="4501394"/>
            <a:chExt cx="2345478" cy="1177277"/>
          </a:xfrm>
        </p:grpSpPr>
        <p:sp>
          <p:nvSpPr>
            <p:cNvPr id="11" name="Abgerundetes Rechteck 10"/>
            <p:cNvSpPr/>
            <p:nvPr/>
          </p:nvSpPr>
          <p:spPr bwMode="auto">
            <a:xfrm>
              <a:off x="7445613" y="4501394"/>
              <a:ext cx="2345478" cy="1169551"/>
            </a:xfrm>
            <a:prstGeom prst="roundRect">
              <a:avLst/>
            </a:prstGeom>
            <a:solidFill>
              <a:srgbClr val="DDDDDD"/>
            </a:solidFill>
            <a:ln w="1079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628650" marR="0" lvl="1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lang="de-DE" sz="1000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7481617" y="4509120"/>
              <a:ext cx="227347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Dauer (D)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Frühester Anfangszeitpunkt (FAZ)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Frühester Endzeitpunkt (FEZ)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Spätester Anfangszeitpunkt (SAZ)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Spätester Endzeitpunkt (SEZ)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Gesamtpuffer (GP)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Freier Puffer (FP)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96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Algorithmus </a:t>
            </a:r>
            <a:br>
              <a:rPr lang="de-DE" dirty="0"/>
            </a:br>
            <a:r>
              <a:rPr lang="de-DE" dirty="0"/>
              <a:t>c) Ermittlung der Zeitreserven und des kritischen Pfades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863600"/>
            <a:ext cx="4951536" cy="227736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Durchlaufen des Graphen von den</a:t>
            </a:r>
            <a:br>
              <a:rPr lang="de-DE" dirty="0"/>
            </a:br>
            <a:r>
              <a:rPr lang="de-DE" dirty="0"/>
              <a:t>Startpunkten </a:t>
            </a:r>
            <a:r>
              <a:rPr lang="is-IS" dirty="0"/>
              <a:t>→ </a:t>
            </a:r>
            <a:r>
              <a:rPr lang="de-DE" dirty="0"/>
              <a:t>Endpunkten</a:t>
            </a:r>
          </a:p>
          <a:p>
            <a:r>
              <a:rPr lang="de-DE" dirty="0"/>
              <a:t>GP = SAZ </a:t>
            </a:r>
            <a:r>
              <a:rPr lang="mr-IN" dirty="0"/>
              <a:t>–</a:t>
            </a:r>
            <a:r>
              <a:rPr lang="de-DE" dirty="0"/>
              <a:t> FAZ &lt;=&gt; GP = SEZ </a:t>
            </a:r>
            <a:r>
              <a:rPr lang="mr-IN" dirty="0"/>
              <a:t>–</a:t>
            </a:r>
            <a:r>
              <a:rPr lang="de-DE" dirty="0"/>
              <a:t> FEZ</a:t>
            </a:r>
          </a:p>
          <a:p>
            <a:r>
              <a:rPr lang="de-DE" dirty="0"/>
              <a:t>FP = (minimales FAZ der Nachfolger) </a:t>
            </a:r>
            <a:r>
              <a:rPr lang="mr-IN" dirty="0"/>
              <a:t>–</a:t>
            </a:r>
            <a:r>
              <a:rPr lang="de-DE" dirty="0"/>
              <a:t> FEZ</a:t>
            </a:r>
          </a:p>
          <a:p>
            <a:endParaRPr lang="de-DE" dirty="0"/>
          </a:p>
          <a:p>
            <a:r>
              <a:rPr lang="de-DE" dirty="0"/>
              <a:t>Kritischer Pfad:</a:t>
            </a:r>
          </a:p>
          <a:p>
            <a:pPr lvl="1"/>
            <a:r>
              <a:rPr lang="de-DE" dirty="0"/>
              <a:t>Menge der Knoten mit GP = 0 und FP = 0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8871"/>
            <a:ext cx="6948365" cy="2145045"/>
          </a:xfrm>
          <a:prstGeom prst="rect">
            <a:avLst/>
          </a:prstGeom>
        </p:spPr>
      </p:pic>
      <p:grpSp>
        <p:nvGrpSpPr>
          <p:cNvPr id="8" name="Gruppierung 7"/>
          <p:cNvGrpSpPr/>
          <p:nvPr/>
        </p:nvGrpSpPr>
        <p:grpSpPr>
          <a:xfrm>
            <a:off x="7445613" y="4501394"/>
            <a:ext cx="2345478" cy="1177277"/>
            <a:chOff x="7445613" y="4501394"/>
            <a:chExt cx="2345478" cy="1177277"/>
          </a:xfrm>
        </p:grpSpPr>
        <p:sp>
          <p:nvSpPr>
            <p:cNvPr id="9" name="Abgerundetes Rechteck 8"/>
            <p:cNvSpPr/>
            <p:nvPr/>
          </p:nvSpPr>
          <p:spPr bwMode="auto">
            <a:xfrm>
              <a:off x="7445613" y="4501394"/>
              <a:ext cx="2345478" cy="1169551"/>
            </a:xfrm>
            <a:prstGeom prst="roundRect">
              <a:avLst/>
            </a:prstGeom>
            <a:solidFill>
              <a:srgbClr val="DDDDDD"/>
            </a:solidFill>
            <a:ln w="1079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628650" marR="0" lvl="1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lang="de-DE" sz="1000" dirty="0"/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7481617" y="4509120"/>
              <a:ext cx="227347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Dauer (D)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Frühester Anfangszeitpunkt (FAZ)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Frühester Endzeitpunkt (FEZ)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Spätester Anfangszeitpunkt (SAZ)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Spätester Endzeitpunkt (SEZ)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Gesamtpuffer (GP)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Freier Puffer (FP)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91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Algorithmus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2520" y="908720"/>
            <a:ext cx="4248472" cy="4976813"/>
          </a:xfrm>
        </p:spPr>
        <p:txBody>
          <a:bodyPr/>
          <a:lstStyle/>
          <a:p>
            <a:r>
              <a:rPr lang="de-DE" dirty="0"/>
              <a:t>Initialisieren des Graphen</a:t>
            </a:r>
          </a:p>
          <a:p>
            <a:pPr lvl="1"/>
            <a:r>
              <a:rPr lang="de-DE" dirty="0"/>
              <a:t>In allen Knoten Vorgänger und </a:t>
            </a:r>
            <a:br>
              <a:rPr lang="de-DE" dirty="0"/>
            </a:br>
            <a:r>
              <a:rPr lang="de-DE" dirty="0"/>
              <a:t>Nachfolger </a:t>
            </a:r>
            <a:r>
              <a:rPr lang="de-DE" dirty="0" err="1"/>
              <a:t>referenzieren</a:t>
            </a:r>
            <a:r>
              <a:rPr lang="de-DE" dirty="0"/>
              <a:t> mithilfe von Vorgangsnummern</a:t>
            </a:r>
          </a:p>
          <a:p>
            <a:pPr lvl="1"/>
            <a:endParaRPr lang="de-DE" dirty="0"/>
          </a:p>
          <a:p>
            <a:pPr lvl="2"/>
            <a:endParaRPr lang="de-DE" u="sng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991" y="1021222"/>
            <a:ext cx="4781865" cy="486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940593"/>
            <a:ext cx="5522838" cy="248840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Vorstellung des Ausbildungsbetriebes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Eigene Projekte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Aufgabenstellung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Klassenstruktur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Algorithmen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Verwendete Technologien</a:t>
            </a:r>
          </a:p>
        </p:txBody>
      </p:sp>
    </p:spTree>
    <p:extLst>
      <p:ext uri="{BB962C8B-B14F-4D97-AF65-F5344CB8AC3E}">
        <p14:creationId xmlns:p14="http://schemas.microsoft.com/office/powerpoint/2010/main" val="4356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Algorithmus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863600"/>
            <a:ext cx="4903480" cy="4976813"/>
          </a:xfrm>
        </p:spPr>
        <p:txBody>
          <a:bodyPr/>
          <a:lstStyle/>
          <a:p>
            <a:r>
              <a:rPr lang="de-DE" dirty="0"/>
              <a:t>Vorwärtsrechnung</a:t>
            </a:r>
          </a:p>
          <a:p>
            <a:pPr lvl="1"/>
            <a:r>
              <a:rPr lang="de-DE" dirty="0"/>
              <a:t>Frühester Endzeitpunkt (FEZ) und </a:t>
            </a:r>
            <a:br>
              <a:rPr lang="de-DE" dirty="0"/>
            </a:br>
            <a:r>
              <a:rPr lang="de-DE" dirty="0"/>
              <a:t>frühesten Anfangszeitpunkt (FAZ) berechnen </a:t>
            </a:r>
          </a:p>
          <a:p>
            <a:pPr lvl="2"/>
            <a:r>
              <a:rPr lang="de-DE" dirty="0"/>
              <a:t>Rekursiver Baumdurchlauf ausgehend von </a:t>
            </a:r>
            <a:r>
              <a:rPr lang="de-DE" u="sng" dirty="0"/>
              <a:t>Startpunkten</a:t>
            </a:r>
          </a:p>
          <a:p>
            <a:r>
              <a:rPr lang="de-DE" dirty="0"/>
              <a:t>Rückwärtsrechnung</a:t>
            </a:r>
          </a:p>
          <a:p>
            <a:pPr lvl="1"/>
            <a:r>
              <a:rPr lang="de-DE" dirty="0"/>
              <a:t>Späteste Endzeitpunkte (SEZ) und </a:t>
            </a:r>
            <a:br>
              <a:rPr lang="de-DE" dirty="0"/>
            </a:br>
            <a:r>
              <a:rPr lang="de-DE" dirty="0"/>
              <a:t>Späteste Anfangszeitpunkte (SAZ) berechnen</a:t>
            </a:r>
          </a:p>
          <a:p>
            <a:pPr lvl="2"/>
            <a:r>
              <a:rPr lang="de-DE" dirty="0"/>
              <a:t>Rekursiver Baumdurchlauf </a:t>
            </a:r>
            <a:br>
              <a:rPr lang="de-DE" dirty="0"/>
            </a:br>
            <a:r>
              <a:rPr lang="de-DE" dirty="0"/>
              <a:t>ausgehend von </a:t>
            </a:r>
            <a:r>
              <a:rPr lang="de-DE" u="sng" dirty="0"/>
              <a:t>Endpunkten</a:t>
            </a:r>
          </a:p>
          <a:p>
            <a:r>
              <a:rPr lang="de-DE" dirty="0"/>
              <a:t>Ermittlung der Zeitreserven</a:t>
            </a:r>
          </a:p>
          <a:p>
            <a:pPr lvl="1"/>
            <a:r>
              <a:rPr lang="de-DE" dirty="0"/>
              <a:t>Berechnung von FP und GP</a:t>
            </a:r>
          </a:p>
          <a:p>
            <a:pPr lvl="2"/>
            <a:r>
              <a:rPr lang="de-DE" dirty="0"/>
              <a:t>Rekursiver </a:t>
            </a:r>
            <a:r>
              <a:rPr lang="de-DE" dirty="0" err="1"/>
              <a:t>Baumdurchlauf</a:t>
            </a:r>
            <a:r>
              <a:rPr lang="de-DE" dirty="0"/>
              <a:t> ausgehend von </a:t>
            </a:r>
            <a:r>
              <a:rPr lang="de-DE" u="sng" dirty="0"/>
              <a:t>Starknoten</a:t>
            </a:r>
            <a:endParaRPr lang="de-DE" dirty="0"/>
          </a:p>
          <a:p>
            <a:r>
              <a:rPr lang="de-DE" dirty="0"/>
              <a:t>Berechnung der Kritischen Pfade</a:t>
            </a:r>
          </a:p>
          <a:p>
            <a:pPr lvl="1"/>
            <a:r>
              <a:rPr lang="de-DE" dirty="0"/>
              <a:t>Backtracking</a:t>
            </a:r>
          </a:p>
          <a:p>
            <a:pPr lvl="2"/>
            <a:endParaRPr lang="de-DE" u="sng" dirty="0"/>
          </a:p>
          <a:p>
            <a:pPr lvl="2"/>
            <a:endParaRPr lang="de-DE" u="sng" dirty="0"/>
          </a:p>
          <a:p>
            <a:pPr lvl="2"/>
            <a:endParaRPr lang="de-DE" u="sng" dirty="0"/>
          </a:p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486" y="836712"/>
            <a:ext cx="2376264" cy="4980484"/>
          </a:xfrm>
          <a:prstGeom prst="roundRect">
            <a:avLst/>
          </a:prstGeom>
        </p:spPr>
      </p:pic>
      <p:sp>
        <p:nvSpPr>
          <p:cNvPr id="6" name="Abgerundetes Rechteck 5"/>
          <p:cNvSpPr/>
          <p:nvPr/>
        </p:nvSpPr>
        <p:spPr bwMode="auto">
          <a:xfrm>
            <a:off x="7310887" y="836712"/>
            <a:ext cx="2376264" cy="4980484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1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 bwMode="auto">
          <a:xfrm>
            <a:off x="5219111" y="857422"/>
            <a:ext cx="2005478" cy="967951"/>
          </a:xfrm>
          <a:prstGeom prst="rect">
            <a:avLst/>
          </a:prstGeom>
          <a:solidFill>
            <a:srgbClr val="DDDDDD"/>
          </a:solidFill>
          <a:ln w="1079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Algorithmus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863600"/>
            <a:ext cx="9466262" cy="4976813"/>
          </a:xfrm>
        </p:spPr>
        <p:txBody>
          <a:bodyPr/>
          <a:lstStyle/>
          <a:p>
            <a:r>
              <a:rPr lang="de-DE" dirty="0"/>
              <a:t>Vorwärtsrechnung</a:t>
            </a:r>
          </a:p>
          <a:p>
            <a:pPr lvl="1"/>
            <a:r>
              <a:rPr lang="de-DE" dirty="0"/>
              <a:t>Frühester Endzeitpunkt (FEZ) und </a:t>
            </a:r>
            <a:br>
              <a:rPr lang="de-DE" dirty="0"/>
            </a:br>
            <a:r>
              <a:rPr lang="de-DE" dirty="0"/>
              <a:t>frühesten Anfangszeitpunkt (FAZ) berechnen </a:t>
            </a:r>
          </a:p>
          <a:p>
            <a:pPr lvl="2"/>
            <a:r>
              <a:rPr lang="de-DE" dirty="0"/>
              <a:t>Rekursiver Baumdurchlauf ausgehend </a:t>
            </a:r>
          </a:p>
          <a:p>
            <a:pPr lvl="2"/>
            <a:r>
              <a:rPr lang="de-DE" dirty="0"/>
              <a:t>von </a:t>
            </a:r>
            <a:r>
              <a:rPr lang="de-DE" u="sng" dirty="0"/>
              <a:t>Startpunkten</a:t>
            </a:r>
          </a:p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486" y="836712"/>
            <a:ext cx="2376264" cy="498048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2694269"/>
            <a:ext cx="5035281" cy="3122927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219111" y="886654"/>
            <a:ext cx="200547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de-DE" sz="1100" dirty="0"/>
              <a:t>Startknoten hat FAZ = 0</a:t>
            </a:r>
          </a:p>
          <a:p>
            <a:pPr marL="171450" indent="-171450">
              <a:buFont typeface="Arial" charset="0"/>
              <a:buChar char="•"/>
            </a:pPr>
            <a:r>
              <a:rPr lang="de-DE" sz="1100" dirty="0"/>
              <a:t>FEZ = FAZ + Dauer</a:t>
            </a:r>
          </a:p>
          <a:p>
            <a:pPr marL="171450" indent="-171450">
              <a:buFont typeface="Arial" charset="0"/>
              <a:buChar char="•"/>
            </a:pPr>
            <a:r>
              <a:rPr lang="de-DE" sz="1100" dirty="0"/>
              <a:t>Größter FEZ eines Vorgängers ist FAZ des Nachfolgers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310887" y="1844824"/>
            <a:ext cx="2376264" cy="1224136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59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Algorithmus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863600"/>
            <a:ext cx="9466262" cy="4976813"/>
          </a:xfrm>
        </p:spPr>
        <p:txBody>
          <a:bodyPr/>
          <a:lstStyle/>
          <a:p>
            <a:r>
              <a:rPr lang="de-DE" dirty="0"/>
              <a:t>Rückwärtsrechnung</a:t>
            </a:r>
          </a:p>
          <a:p>
            <a:pPr lvl="1"/>
            <a:r>
              <a:rPr lang="de-DE" dirty="0"/>
              <a:t>Späteste Endzeitpunkte (SEZ) und </a:t>
            </a:r>
            <a:br>
              <a:rPr lang="de-DE" dirty="0"/>
            </a:br>
            <a:r>
              <a:rPr lang="de-DE" dirty="0"/>
              <a:t>Späteste Anfangszeitpunkte (SAZ) berechnen</a:t>
            </a:r>
          </a:p>
          <a:p>
            <a:pPr lvl="2"/>
            <a:r>
              <a:rPr lang="de-DE" dirty="0"/>
              <a:t>Rekursiver Baumdurchlauf </a:t>
            </a:r>
            <a:br>
              <a:rPr lang="de-DE" dirty="0"/>
            </a:br>
            <a:r>
              <a:rPr lang="de-DE" dirty="0"/>
              <a:t>ausgehend von </a:t>
            </a:r>
            <a:r>
              <a:rPr lang="de-DE" u="sng" dirty="0"/>
              <a:t>Endpunkten</a:t>
            </a:r>
          </a:p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486" y="836712"/>
            <a:ext cx="2376264" cy="4980484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 bwMode="auto">
          <a:xfrm>
            <a:off x="7307486" y="3068960"/>
            <a:ext cx="2376264" cy="1224136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88" y="2681705"/>
            <a:ext cx="5397458" cy="3135491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 bwMode="auto">
          <a:xfrm>
            <a:off x="5025008" y="863600"/>
            <a:ext cx="2185105" cy="927830"/>
          </a:xfrm>
          <a:prstGeom prst="rect">
            <a:avLst/>
          </a:prstGeom>
          <a:solidFill>
            <a:srgbClr val="DDDDDD"/>
          </a:solidFill>
          <a:ln w="1079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Arial" charset="0"/>
              <a:buChar char="•"/>
            </a:pPr>
            <a:r>
              <a:rPr lang="de-DE" sz="1100" dirty="0"/>
              <a:t>Endknoten haben SEZ = FEZ</a:t>
            </a:r>
          </a:p>
          <a:p>
            <a:pPr marL="171450" indent="-171450">
              <a:buFont typeface="Arial" charset="0"/>
              <a:buChar char="•"/>
            </a:pPr>
            <a:r>
              <a:rPr lang="de-DE" sz="1100" dirty="0"/>
              <a:t>SAZ = SEZ </a:t>
            </a:r>
            <a:r>
              <a:rPr lang="mr-IN" sz="1100" dirty="0"/>
              <a:t>–</a:t>
            </a:r>
            <a:r>
              <a:rPr lang="de-DE" sz="1100" dirty="0"/>
              <a:t> Dauer</a:t>
            </a:r>
          </a:p>
          <a:p>
            <a:pPr marL="171450" indent="-171450">
              <a:buFont typeface="Arial" charset="0"/>
              <a:buChar char="•"/>
            </a:pPr>
            <a:r>
              <a:rPr lang="de-DE" sz="1100" dirty="0"/>
              <a:t>SEZ eines Knotens ist das minimale SAZ der Nachfolgeknoten</a:t>
            </a:r>
          </a:p>
        </p:txBody>
      </p:sp>
    </p:spTree>
    <p:extLst>
      <p:ext uri="{BB962C8B-B14F-4D97-AF65-F5344CB8AC3E}">
        <p14:creationId xmlns:p14="http://schemas.microsoft.com/office/powerpoint/2010/main" val="38326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Algorithmus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863600"/>
            <a:ext cx="9466262" cy="4976813"/>
          </a:xfrm>
        </p:spPr>
        <p:txBody>
          <a:bodyPr/>
          <a:lstStyle/>
          <a:p>
            <a:r>
              <a:rPr lang="de-DE" dirty="0"/>
              <a:t>Ermittlung der Zeitreserven</a:t>
            </a:r>
          </a:p>
          <a:p>
            <a:pPr lvl="1"/>
            <a:r>
              <a:rPr lang="de-DE" dirty="0"/>
              <a:t>Rekursiver Baumdurchlauf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486" y="836712"/>
            <a:ext cx="2376264" cy="4980484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 bwMode="auto">
          <a:xfrm>
            <a:off x="7307486" y="4365104"/>
            <a:ext cx="2376264" cy="792088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025008" y="863600"/>
            <a:ext cx="2185105" cy="927830"/>
          </a:xfrm>
          <a:prstGeom prst="rect">
            <a:avLst/>
          </a:prstGeom>
          <a:solidFill>
            <a:srgbClr val="DDDDDD"/>
          </a:solidFill>
          <a:ln w="1079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de-DE" sz="1100" dirty="0"/>
              <a:t>GP = SAZ – FAZ</a:t>
            </a:r>
          </a:p>
          <a:p>
            <a:endParaRPr lang="de-DE" sz="1100" dirty="0"/>
          </a:p>
          <a:p>
            <a:r>
              <a:rPr lang="de-DE" sz="1100" dirty="0"/>
              <a:t>FP = (minimales FAZ der Nachfolger) – FEZ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8" y="4048841"/>
            <a:ext cx="4836332" cy="1754698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8" y="1764425"/>
            <a:ext cx="3734321" cy="201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Algorithmus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863600"/>
            <a:ext cx="9466262" cy="4976813"/>
          </a:xfrm>
        </p:spPr>
        <p:txBody>
          <a:bodyPr/>
          <a:lstStyle/>
          <a:p>
            <a:r>
              <a:rPr lang="de-DE" dirty="0"/>
              <a:t>Berechnung der Kritischen Pfade</a:t>
            </a:r>
          </a:p>
          <a:p>
            <a:pPr lvl="1"/>
            <a:r>
              <a:rPr lang="de-DE" dirty="0"/>
              <a:t>Backtracking</a:t>
            </a:r>
          </a:p>
          <a:p>
            <a:pPr lvl="2"/>
            <a:r>
              <a:rPr lang="de-DE" dirty="0"/>
              <a:t>Abbruchkriterium: Endknoten erreicht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486" y="836712"/>
            <a:ext cx="2376264" cy="4980484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 bwMode="auto">
          <a:xfrm>
            <a:off x="7307486" y="5167709"/>
            <a:ext cx="2376264" cy="288032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601072" y="855161"/>
            <a:ext cx="1584176" cy="621184"/>
          </a:xfrm>
          <a:prstGeom prst="rect">
            <a:avLst/>
          </a:prstGeom>
          <a:solidFill>
            <a:srgbClr val="DDDDDD"/>
          </a:solidFill>
          <a:ln w="1079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de-DE" sz="1100"/>
              <a:t>Kritischer Pfad:</a:t>
            </a:r>
            <a:br>
              <a:rPr lang="de-DE" sz="1100"/>
            </a:br>
            <a:r>
              <a:rPr lang="de-DE" sz="1100"/>
              <a:t>Menge der Knoten mit </a:t>
            </a:r>
            <a:br>
              <a:rPr lang="de-DE" sz="1100"/>
            </a:br>
            <a:r>
              <a:rPr lang="de-DE" sz="1100"/>
              <a:t>GP = 0 und FP = 0</a:t>
            </a:r>
            <a:endParaRPr lang="de-DE" sz="1100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8" y="1831669"/>
            <a:ext cx="3298273" cy="1960686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53" y="1831669"/>
            <a:ext cx="3473495" cy="36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5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6) Verwendete </a:t>
            </a:r>
            <a:r>
              <a:rPr lang="de-DE" dirty="0"/>
              <a:t>Technologien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98534" y="1532913"/>
            <a:ext cx="5786804" cy="4230933"/>
          </a:xfrm>
        </p:spPr>
        <p:txBody>
          <a:bodyPr/>
          <a:lstStyle/>
          <a:p>
            <a:r>
              <a:rPr lang="de-DE" dirty="0"/>
              <a:t>Programmiersprache: Java</a:t>
            </a:r>
          </a:p>
          <a:p>
            <a:endParaRPr lang="de-DE" dirty="0"/>
          </a:p>
          <a:p>
            <a:r>
              <a:rPr lang="de-DE" dirty="0"/>
              <a:t>Plattformübergreifend</a:t>
            </a:r>
          </a:p>
          <a:p>
            <a:endParaRPr lang="de-DE" dirty="0"/>
          </a:p>
          <a:p>
            <a:r>
              <a:rPr lang="de-DE" dirty="0" err="1"/>
              <a:t>Whitebox</a:t>
            </a:r>
            <a:r>
              <a:rPr lang="de-DE" dirty="0"/>
              <a:t> </a:t>
            </a:r>
            <a:r>
              <a:rPr lang="de-DE" dirty="0" err="1"/>
              <a:t>Unittests</a:t>
            </a:r>
            <a:r>
              <a:rPr lang="de-DE" dirty="0"/>
              <a:t> und ausführliche </a:t>
            </a:r>
            <a:r>
              <a:rPr lang="de-DE" dirty="0" err="1"/>
              <a:t>Blackboxtests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Shellscripte</a:t>
            </a:r>
            <a:r>
              <a:rPr lang="de-DE" dirty="0"/>
              <a:t> zum automatisierten Öffnen der Tests auf Unix-Betriebssystemen</a:t>
            </a:r>
          </a:p>
        </p:txBody>
      </p:sp>
    </p:spTree>
    <p:extLst>
      <p:ext uri="{BB962C8B-B14F-4D97-AF65-F5344CB8AC3E}">
        <p14:creationId xmlns:p14="http://schemas.microsoft.com/office/powerpoint/2010/main" val="38443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1) Ausbildungsbetrieb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9255" y="863600"/>
            <a:ext cx="6311900" cy="4976813"/>
          </a:xfrm>
        </p:spPr>
        <p:txBody>
          <a:bodyPr/>
          <a:lstStyle/>
          <a:p>
            <a:r>
              <a:rPr lang="de-DE" dirty="0"/>
              <a:t>Werkzeugmaschinenlabor (WZL) </a:t>
            </a:r>
          </a:p>
          <a:p>
            <a:pPr lvl="1"/>
            <a:r>
              <a:rPr lang="de-DE" dirty="0"/>
              <a:t>Institut der RWTH Aachen</a:t>
            </a:r>
          </a:p>
          <a:p>
            <a:pPr lvl="1"/>
            <a:r>
              <a:rPr lang="de-DE" dirty="0"/>
              <a:t>Abteilung für Werkzeugmaschinen</a:t>
            </a:r>
          </a:p>
          <a:p>
            <a:pPr lvl="2"/>
            <a:r>
              <a:rPr lang="de-DE" dirty="0"/>
              <a:t>Prof. Dr. Brecher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Konstruktion und Berechnung von Produktionsanlagen</a:t>
            </a:r>
          </a:p>
          <a:p>
            <a:pPr lvl="2"/>
            <a:r>
              <a:rPr lang="de-DE" dirty="0"/>
              <a:t>Steuerungstechnik und Automatisierung</a:t>
            </a:r>
          </a:p>
          <a:p>
            <a:pPr lvl="2"/>
            <a:r>
              <a:rPr lang="de-DE" dirty="0"/>
              <a:t>Informationstechnik und –</a:t>
            </a:r>
            <a:r>
              <a:rPr lang="de-DE" dirty="0" err="1"/>
              <a:t>management</a:t>
            </a:r>
            <a:endParaRPr lang="de-DE" dirty="0"/>
          </a:p>
          <a:p>
            <a:pPr lvl="2"/>
            <a:r>
              <a:rPr lang="de-DE" dirty="0"/>
              <a:t>Mensch-Maschine-Interaktion</a:t>
            </a:r>
          </a:p>
          <a:p>
            <a:pPr lvl="2"/>
            <a:r>
              <a:rPr lang="de-DE" dirty="0"/>
              <a:t>Automatisierung</a:t>
            </a:r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21" y="863600"/>
            <a:ext cx="3704029" cy="93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2) Meine Projekte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71850" y="863600"/>
            <a:ext cx="4548854" cy="4976813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Hybride mobile Anwendungsentwicklung</a:t>
            </a:r>
          </a:p>
          <a:p>
            <a:r>
              <a:rPr lang="de-DE" dirty="0" err="1"/>
              <a:t>Tagungsapp</a:t>
            </a:r>
            <a:r>
              <a:rPr lang="de-DE" dirty="0"/>
              <a:t> für das Aachener </a:t>
            </a:r>
            <a:br>
              <a:rPr lang="de-DE" dirty="0"/>
            </a:br>
            <a:r>
              <a:rPr lang="de-DE" dirty="0"/>
              <a:t>Werkzeugmaschinen-Kolloquium (AWK)</a:t>
            </a:r>
          </a:p>
          <a:p>
            <a:pPr lvl="1"/>
            <a:r>
              <a:rPr lang="de-DE" dirty="0" err="1"/>
              <a:t>Appcelerator</a:t>
            </a:r>
            <a:r>
              <a:rPr lang="de-DE" dirty="0"/>
              <a:t> </a:t>
            </a:r>
            <a:r>
              <a:rPr lang="de-DE" dirty="0" err="1"/>
              <a:t>Titanium</a:t>
            </a:r>
            <a:r>
              <a:rPr lang="de-DE" dirty="0"/>
              <a:t> SDK</a:t>
            </a:r>
          </a:p>
          <a:p>
            <a:pPr lvl="1"/>
            <a:r>
              <a:rPr lang="de-DE" dirty="0"/>
              <a:t>Entwicklung eines nativen iOS-Moduls für Titanium SDK in </a:t>
            </a:r>
            <a:r>
              <a:rPr lang="de-DE" dirty="0" err="1"/>
              <a:t>Objective</a:t>
            </a:r>
            <a:r>
              <a:rPr lang="de-DE" dirty="0"/>
              <a:t> C</a:t>
            </a:r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704" y="1552058"/>
            <a:ext cx="735145" cy="735145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326" y="1598124"/>
            <a:ext cx="643012" cy="643012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434" y="2227149"/>
            <a:ext cx="773832" cy="773832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27" y="992487"/>
            <a:ext cx="1874493" cy="38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5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2) Meine Projekte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71850" y="863600"/>
            <a:ext cx="4548854" cy="4976813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Hybride mobile Anwendungsentwicklung</a:t>
            </a:r>
          </a:p>
          <a:p>
            <a:r>
              <a:rPr lang="de-DE" dirty="0" err="1"/>
              <a:t>Tagungsapp</a:t>
            </a:r>
            <a:r>
              <a:rPr lang="de-DE" dirty="0"/>
              <a:t> für das Aachener </a:t>
            </a:r>
            <a:br>
              <a:rPr lang="de-DE" dirty="0"/>
            </a:br>
            <a:r>
              <a:rPr lang="de-DE" dirty="0"/>
              <a:t>Werkzeugmaschinen-Kolloquium (AWK)</a:t>
            </a:r>
          </a:p>
          <a:p>
            <a:pPr lvl="1"/>
            <a:r>
              <a:rPr lang="de-DE" dirty="0" err="1"/>
              <a:t>Appcelerator</a:t>
            </a:r>
            <a:r>
              <a:rPr lang="de-DE" dirty="0"/>
              <a:t> </a:t>
            </a:r>
            <a:r>
              <a:rPr lang="de-DE" dirty="0" err="1"/>
              <a:t>Titanium</a:t>
            </a:r>
            <a:r>
              <a:rPr lang="de-DE" dirty="0"/>
              <a:t> SDK</a:t>
            </a:r>
          </a:p>
          <a:p>
            <a:pPr lvl="1"/>
            <a:r>
              <a:rPr lang="de-DE" dirty="0"/>
              <a:t>Entwicklung eines nativen iOS-Moduls für Titanium SDK in Objective C</a:t>
            </a:r>
          </a:p>
          <a:p>
            <a:r>
              <a:rPr lang="de-DE" dirty="0" err="1"/>
              <a:t>Messeapp</a:t>
            </a:r>
            <a:r>
              <a:rPr lang="de-DE" dirty="0"/>
              <a:t> für den DGSV Kongress</a:t>
            </a:r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704" y="1552058"/>
            <a:ext cx="735145" cy="735145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326" y="1598124"/>
            <a:ext cx="643012" cy="643012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434" y="2227149"/>
            <a:ext cx="773832" cy="773832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97" y="992487"/>
            <a:ext cx="1868923" cy="387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5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655" y="3203968"/>
            <a:ext cx="1396307" cy="7540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2) Meine Projekte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71850" y="863600"/>
            <a:ext cx="4548854" cy="4976813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Hybride mobile Anwendungsentwicklung</a:t>
            </a:r>
          </a:p>
          <a:p>
            <a:r>
              <a:rPr lang="de-DE" dirty="0" err="1"/>
              <a:t>Tagungsapp</a:t>
            </a:r>
            <a:r>
              <a:rPr lang="de-DE" dirty="0"/>
              <a:t> für das Aachener </a:t>
            </a:r>
            <a:br>
              <a:rPr lang="de-DE" dirty="0"/>
            </a:br>
            <a:r>
              <a:rPr lang="de-DE" dirty="0"/>
              <a:t>Werkzeugmaschinen-Kolloquium (AWK)</a:t>
            </a:r>
          </a:p>
          <a:p>
            <a:pPr lvl="1"/>
            <a:r>
              <a:rPr lang="de-DE" dirty="0" err="1"/>
              <a:t>Appcelerator</a:t>
            </a:r>
            <a:r>
              <a:rPr lang="de-DE" dirty="0"/>
              <a:t> </a:t>
            </a:r>
            <a:r>
              <a:rPr lang="de-DE" dirty="0" err="1"/>
              <a:t>Titanium</a:t>
            </a:r>
            <a:r>
              <a:rPr lang="de-DE" dirty="0"/>
              <a:t> SDK</a:t>
            </a:r>
          </a:p>
          <a:p>
            <a:pPr lvl="1"/>
            <a:r>
              <a:rPr lang="de-DE" dirty="0"/>
              <a:t>Entwicklung eines nativen iOS-Moduls für Titanium SDK in Objective C</a:t>
            </a:r>
          </a:p>
          <a:p>
            <a:r>
              <a:rPr lang="de-DE" dirty="0" err="1"/>
              <a:t>Messeapp</a:t>
            </a:r>
            <a:r>
              <a:rPr lang="de-DE" dirty="0"/>
              <a:t> für den DGSV Kongress</a:t>
            </a:r>
          </a:p>
          <a:p>
            <a:pPr lvl="1"/>
            <a:r>
              <a:rPr lang="de-DE" dirty="0"/>
              <a:t>Weltkongress der </a:t>
            </a:r>
            <a:r>
              <a:rPr lang="de-DE" dirty="0" err="1"/>
              <a:t>Sterilgutversorgung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Technologie: Ionic 1 mit </a:t>
            </a:r>
            <a:r>
              <a:rPr lang="de-DE" dirty="0" err="1"/>
              <a:t>AngularJS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704" y="1552058"/>
            <a:ext cx="735145" cy="735145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957" y="2913007"/>
            <a:ext cx="1071285" cy="380775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2326" y="1598124"/>
            <a:ext cx="643012" cy="643012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8434" y="2227149"/>
            <a:ext cx="773832" cy="773832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97" y="992487"/>
            <a:ext cx="1868923" cy="387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655" y="3203968"/>
            <a:ext cx="1396307" cy="7540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2) Meine Projekte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71850" y="863600"/>
            <a:ext cx="4548854" cy="4976813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Hybride mobile Anwendungsentwicklung</a:t>
            </a:r>
          </a:p>
          <a:p>
            <a:r>
              <a:rPr lang="de-DE" dirty="0" err="1"/>
              <a:t>Tagungsapp</a:t>
            </a:r>
            <a:r>
              <a:rPr lang="de-DE" dirty="0"/>
              <a:t> für das Aachener </a:t>
            </a:r>
            <a:br>
              <a:rPr lang="de-DE" dirty="0"/>
            </a:br>
            <a:r>
              <a:rPr lang="de-DE" dirty="0"/>
              <a:t>Werkzeugmaschinen-Kolloquium (AWK)</a:t>
            </a:r>
          </a:p>
          <a:p>
            <a:pPr lvl="1"/>
            <a:r>
              <a:rPr lang="de-DE" dirty="0" err="1"/>
              <a:t>Appcelerator</a:t>
            </a:r>
            <a:r>
              <a:rPr lang="de-DE" dirty="0"/>
              <a:t> </a:t>
            </a:r>
            <a:r>
              <a:rPr lang="de-DE" dirty="0" err="1"/>
              <a:t>Titanium</a:t>
            </a:r>
            <a:r>
              <a:rPr lang="de-DE" dirty="0"/>
              <a:t> SDK</a:t>
            </a:r>
          </a:p>
          <a:p>
            <a:pPr lvl="1"/>
            <a:r>
              <a:rPr lang="de-DE" dirty="0"/>
              <a:t>Entwicklung eines nativen iOS-Moduls für Titanium SDK in Objective C</a:t>
            </a:r>
          </a:p>
          <a:p>
            <a:r>
              <a:rPr lang="de-DE" dirty="0" err="1"/>
              <a:t>Messeapp</a:t>
            </a:r>
            <a:r>
              <a:rPr lang="de-DE" dirty="0"/>
              <a:t> für den DGSV Kongress</a:t>
            </a:r>
          </a:p>
          <a:p>
            <a:pPr lvl="1"/>
            <a:r>
              <a:rPr lang="de-DE" dirty="0"/>
              <a:t>Weltkongress der </a:t>
            </a:r>
            <a:r>
              <a:rPr lang="de-DE" dirty="0" err="1"/>
              <a:t>Sterilgutversorgung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Technologie: Ionic 1 mit AngularJS</a:t>
            </a:r>
          </a:p>
          <a:p>
            <a:r>
              <a:rPr lang="de-DE" dirty="0" err="1"/>
              <a:t>Eventapp</a:t>
            </a:r>
            <a:r>
              <a:rPr lang="de-DE" dirty="0"/>
              <a:t> für das WZL-Forum</a:t>
            </a:r>
          </a:p>
          <a:p>
            <a:pPr lvl="1"/>
            <a:r>
              <a:rPr lang="de-DE" dirty="0"/>
              <a:t>Ionic 1 mit </a:t>
            </a:r>
            <a:r>
              <a:rPr lang="de-DE" dirty="0" err="1"/>
              <a:t>Typescript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704" y="1552058"/>
            <a:ext cx="735145" cy="735145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957" y="2913007"/>
            <a:ext cx="1071285" cy="380775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2326" y="1598124"/>
            <a:ext cx="643012" cy="643012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8434" y="2227149"/>
            <a:ext cx="773832" cy="773832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0704" y="4128217"/>
            <a:ext cx="1303583" cy="380775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97" y="992487"/>
            <a:ext cx="1868923" cy="387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4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655" y="3203968"/>
            <a:ext cx="1396307" cy="7540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2) Meine Projekte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71850" y="863600"/>
            <a:ext cx="4548854" cy="4976813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Hybride mobile Anwendungsentwicklung</a:t>
            </a:r>
          </a:p>
          <a:p>
            <a:r>
              <a:rPr lang="de-DE" dirty="0" err="1"/>
              <a:t>Tagungsapp</a:t>
            </a:r>
            <a:r>
              <a:rPr lang="de-DE" dirty="0"/>
              <a:t> für das Aachener </a:t>
            </a:r>
            <a:br>
              <a:rPr lang="de-DE" dirty="0"/>
            </a:br>
            <a:r>
              <a:rPr lang="de-DE" dirty="0"/>
              <a:t>Werkzeugmaschinen-Kolloquium (AWK)</a:t>
            </a:r>
          </a:p>
          <a:p>
            <a:pPr lvl="1"/>
            <a:r>
              <a:rPr lang="de-DE" dirty="0" err="1"/>
              <a:t>Appcelerator</a:t>
            </a:r>
            <a:r>
              <a:rPr lang="de-DE" dirty="0"/>
              <a:t> </a:t>
            </a:r>
            <a:r>
              <a:rPr lang="de-DE" dirty="0" err="1"/>
              <a:t>Titanium</a:t>
            </a:r>
            <a:r>
              <a:rPr lang="de-DE" dirty="0"/>
              <a:t> SDK</a:t>
            </a:r>
          </a:p>
          <a:p>
            <a:pPr lvl="1"/>
            <a:r>
              <a:rPr lang="de-DE" dirty="0"/>
              <a:t>Entwicklung eines nativen iOS-Moduls für Titanium SDK in Objective C</a:t>
            </a:r>
          </a:p>
          <a:p>
            <a:r>
              <a:rPr lang="de-DE" dirty="0" err="1"/>
              <a:t>Messeapp</a:t>
            </a:r>
            <a:r>
              <a:rPr lang="de-DE" dirty="0"/>
              <a:t> für den DGSV Kongress</a:t>
            </a:r>
          </a:p>
          <a:p>
            <a:pPr lvl="1"/>
            <a:r>
              <a:rPr lang="de-DE" dirty="0"/>
              <a:t>Weltkongress der </a:t>
            </a:r>
            <a:r>
              <a:rPr lang="de-DE" dirty="0" err="1"/>
              <a:t>Sterilgutversorgung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Technologie: Ionic 1 mit AngularJS</a:t>
            </a:r>
          </a:p>
          <a:p>
            <a:r>
              <a:rPr lang="de-DE" dirty="0" err="1"/>
              <a:t>Eventapp</a:t>
            </a:r>
            <a:r>
              <a:rPr lang="de-DE" dirty="0"/>
              <a:t> für das WZL-Forum</a:t>
            </a:r>
          </a:p>
          <a:p>
            <a:pPr lvl="1"/>
            <a:r>
              <a:rPr lang="de-DE" dirty="0"/>
              <a:t>Ionic 1 mit </a:t>
            </a:r>
            <a:r>
              <a:rPr lang="de-DE" dirty="0" err="1"/>
              <a:t>Typescript</a:t>
            </a:r>
            <a:endParaRPr lang="de-DE" dirty="0"/>
          </a:p>
          <a:p>
            <a:pPr lvl="1"/>
            <a:endParaRPr lang="de-DE" dirty="0"/>
          </a:p>
          <a:p>
            <a:pPr>
              <a:buFont typeface="Wingdings" pitchFamily="2" charset="2"/>
              <a:buChar char="Ø"/>
            </a:pPr>
            <a:r>
              <a:rPr lang="de-DE" dirty="0"/>
              <a:t>Neukonzeption als </a:t>
            </a:r>
            <a:r>
              <a:rPr lang="de-DE" dirty="0" err="1"/>
              <a:t>Multi-Eventapp</a:t>
            </a:r>
            <a:endParaRPr lang="de-DE" dirty="0"/>
          </a:p>
          <a:p>
            <a:pPr lvl="1"/>
            <a:r>
              <a:rPr lang="de-DE" dirty="0" err="1"/>
              <a:t>Implementation</a:t>
            </a:r>
            <a:r>
              <a:rPr lang="de-DE" dirty="0"/>
              <a:t> mit Ionic 3 mit Angular 5</a:t>
            </a:r>
          </a:p>
          <a:p>
            <a:pPr lvl="1"/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704" y="1552058"/>
            <a:ext cx="735145" cy="735145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957" y="2913007"/>
            <a:ext cx="1071285" cy="380775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2326" y="1598124"/>
            <a:ext cx="643012" cy="643012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8434" y="2227149"/>
            <a:ext cx="773832" cy="773832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 rotWithShape="1">
          <a:blip r:embed="rId8"/>
          <a:srcRect l="15683" t="18066" r="62086" b="13029"/>
          <a:stretch/>
        </p:blipFill>
        <p:spPr>
          <a:xfrm>
            <a:off x="8809694" y="4996864"/>
            <a:ext cx="691691" cy="653169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xmlns="" id="{BDF4BE4F-CDFF-A344-9308-4AFC430A4F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359" y="5050388"/>
            <a:ext cx="557389" cy="546123"/>
          </a:xfrm>
          <a:prstGeom prst="rect">
            <a:avLst/>
          </a:prstGeom>
        </p:spPr>
      </p:pic>
      <p:pic>
        <p:nvPicPr>
          <p:cNvPr id="5" name="Bild 17">
            <a:extLst>
              <a:ext uri="{FF2B5EF4-FFF2-40B4-BE49-F238E27FC236}">
                <a16:creationId xmlns:a16="http://schemas.microsoft.com/office/drawing/2014/main" xmlns="" id="{B5F30633-B7C7-7447-95EA-48F42892D9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0704" y="4128217"/>
            <a:ext cx="1303583" cy="380775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12" y="992487"/>
            <a:ext cx="1868923" cy="387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1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Aufgabenstellung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26820" y="863600"/>
            <a:ext cx="3956930" cy="4976813"/>
          </a:xfrm>
        </p:spPr>
        <p:txBody>
          <a:bodyPr/>
          <a:lstStyle/>
          <a:p>
            <a:r>
              <a:rPr lang="de-DE" dirty="0"/>
              <a:t>Erstellung eines Netzplans</a:t>
            </a:r>
          </a:p>
          <a:p>
            <a:r>
              <a:rPr lang="de-DE" dirty="0"/>
              <a:t>Netzplan: Netz aus Knoten</a:t>
            </a:r>
          </a:p>
          <a:p>
            <a:pPr lvl="1"/>
            <a:r>
              <a:rPr lang="de-DE" dirty="0"/>
              <a:t>Dauer (D)</a:t>
            </a:r>
          </a:p>
          <a:p>
            <a:pPr lvl="1"/>
            <a:r>
              <a:rPr lang="de-DE" dirty="0"/>
              <a:t>Frühester Anfangszeitpunkt (FAZ)</a:t>
            </a:r>
          </a:p>
          <a:p>
            <a:pPr lvl="1"/>
            <a:r>
              <a:rPr lang="de-DE" dirty="0"/>
              <a:t>Frühester Endzeitpunkt (FEZ)</a:t>
            </a:r>
          </a:p>
          <a:p>
            <a:pPr lvl="1"/>
            <a:r>
              <a:rPr lang="de-DE" dirty="0"/>
              <a:t>Spätester Anfangszeitpunkt (SAZ)</a:t>
            </a:r>
          </a:p>
          <a:p>
            <a:pPr lvl="1"/>
            <a:r>
              <a:rPr lang="de-DE" dirty="0"/>
              <a:t>Spätester Endzeitpunkt (SEZ)</a:t>
            </a:r>
          </a:p>
          <a:p>
            <a:pPr lvl="1"/>
            <a:r>
              <a:rPr lang="de-DE" dirty="0"/>
              <a:t>Gesamtpuffer (GP)</a:t>
            </a:r>
          </a:p>
          <a:p>
            <a:pPr lvl="1"/>
            <a:r>
              <a:rPr lang="de-DE" dirty="0"/>
              <a:t>Freier Puffer (FP)</a:t>
            </a:r>
          </a:p>
          <a:p>
            <a:r>
              <a:rPr lang="de-DE" dirty="0"/>
              <a:t>Ermittlung der Dauer des Gesamtprojektes</a:t>
            </a:r>
          </a:p>
          <a:p>
            <a:r>
              <a:rPr lang="de-DE" dirty="0"/>
              <a:t>Ermittlung der Kritischen Pfade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0" y="980728"/>
            <a:ext cx="2592287" cy="864096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0" y="2564904"/>
            <a:ext cx="536367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6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3"/>
</p:tagLst>
</file>

<file path=ppt/theme/theme1.xml><?xml version="1.0" encoding="utf-8"?>
<a:theme xmlns:a="http://schemas.openxmlformats.org/drawingml/2006/main" name="Folie mit neuem IPT-Logo und WZL größer">
  <a:themeElements>
    <a:clrScheme name="WZL-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3D3E9"/>
      </a:accent1>
      <a:accent2>
        <a:srgbClr val="006DB6"/>
      </a:accent2>
      <a:accent3>
        <a:srgbClr val="80B6DA"/>
      </a:accent3>
      <a:accent4>
        <a:srgbClr val="4D99CC"/>
      </a:accent4>
      <a:accent5>
        <a:srgbClr val="DC0000"/>
      </a:accent5>
      <a:accent6>
        <a:srgbClr val="FF9900"/>
      </a:accent6>
      <a:hlink>
        <a:srgbClr val="80B6DA"/>
      </a:hlink>
      <a:folHlink>
        <a:srgbClr val="4D99CC"/>
      </a:folHlink>
    </a:clrScheme>
    <a:fontScheme name="Folie mit neuem IPT-Logo und WZL größ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1079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1079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Folie mit neuem IPT-Logo und WZL größer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B3D3E9"/>
        </a:accent1>
        <a:accent2>
          <a:srgbClr val="006DB6"/>
        </a:accent2>
        <a:accent3>
          <a:srgbClr val="FFFFFF"/>
        </a:accent3>
        <a:accent4>
          <a:srgbClr val="000000"/>
        </a:accent4>
        <a:accent5>
          <a:srgbClr val="D6E6F2"/>
        </a:accent5>
        <a:accent6>
          <a:srgbClr val="0062A5"/>
        </a:accent6>
        <a:hlink>
          <a:srgbClr val="80B6DA"/>
        </a:hlink>
        <a:folHlink>
          <a:srgbClr val="4D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WZL</Template>
  <TotalTime>0</TotalTime>
  <Words>479</Words>
  <Application>Microsoft Macintosh PowerPoint</Application>
  <PresentationFormat>A4-Papier (210x297 mm)</PresentationFormat>
  <Paragraphs>185</Paragraphs>
  <Slides>25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Folie mit neuem IPT-Logo und WZL größer</vt:lpstr>
      <vt:lpstr>IHK Abschlussprüfung Sommer 2018</vt:lpstr>
      <vt:lpstr>Inhalt</vt:lpstr>
      <vt:lpstr>1) Ausbildungsbetrieb</vt:lpstr>
      <vt:lpstr>2) Meine Projekte</vt:lpstr>
      <vt:lpstr>2) Meine Projekte</vt:lpstr>
      <vt:lpstr>2) Meine Projekte</vt:lpstr>
      <vt:lpstr>2) Meine Projekte</vt:lpstr>
      <vt:lpstr>2) Meine Projekte</vt:lpstr>
      <vt:lpstr>3) Aufgabenstellung</vt:lpstr>
      <vt:lpstr>4) Klassenstruktur - Datenmodell</vt:lpstr>
      <vt:lpstr>4) Klassenstruktur - Datenmodell</vt:lpstr>
      <vt:lpstr>4) Klassenstruktur - Datenmodell</vt:lpstr>
      <vt:lpstr>4) Klassenstruktur - Datenmodell</vt:lpstr>
      <vt:lpstr>4) Klassenstruktur - Controller</vt:lpstr>
      <vt:lpstr>4) Klassenstruktur – Eingabe &amp; Ausgabe</vt:lpstr>
      <vt:lpstr>5) Algorithmus a) Vorwärtsrechnung</vt:lpstr>
      <vt:lpstr>5) Algorithmus  b) Rückwärtsrechnung</vt:lpstr>
      <vt:lpstr>5) Algorithmus  c) Ermittlung der Zeitreserven und des kritischen Pfades</vt:lpstr>
      <vt:lpstr>5) Algorithmus</vt:lpstr>
      <vt:lpstr>5) Algorithmus</vt:lpstr>
      <vt:lpstr>5) Algorithmus</vt:lpstr>
      <vt:lpstr>5) Algorithmus</vt:lpstr>
      <vt:lpstr>5) Algorithmus</vt:lpstr>
      <vt:lpstr>5) Algorithmus</vt:lpstr>
      <vt:lpstr>6) Verwendete Technologien</vt:lpstr>
    </vt:vector>
  </TitlesOfParts>
  <Manager/>
  <Company>WZL</Company>
  <LinksUpToDate>false</LinksUpToDate>
  <SharedDoc>false</SharedDoc>
  <HyperlinkBase/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Präsentation.pptx</dc:title>
  <dc:subject/>
  <dc:creator>Oliver Hirtz</dc:creator>
  <cp:keywords/>
  <dc:description/>
  <cp:lastModifiedBy>Leo Haufs</cp:lastModifiedBy>
  <cp:revision>90</cp:revision>
  <dcterms:created xsi:type="dcterms:W3CDTF">2014-08-14T07:46:04Z</dcterms:created>
  <dcterms:modified xsi:type="dcterms:W3CDTF">2018-05-30T11:22:24Z</dcterms:modified>
  <cp:category/>
</cp:coreProperties>
</file>